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9" r:id="rId4"/>
    <p:sldId id="280" r:id="rId5"/>
    <p:sldId id="271" r:id="rId6"/>
    <p:sldId id="272" r:id="rId7"/>
    <p:sldId id="281" r:id="rId8"/>
    <p:sldId id="273" r:id="rId9"/>
    <p:sldId id="274" r:id="rId10"/>
    <p:sldId id="283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Ruane" initials="TR" lastIdx="1" clrIdx="0">
    <p:extLst>
      <p:ext uri="{19B8F6BF-5375-455C-9EA6-DF929625EA0E}">
        <p15:presenceInfo xmlns:p15="http://schemas.microsoft.com/office/powerpoint/2012/main" userId="629e93f6498297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1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9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4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6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1B5-316D-4C53-8764-810BED8B16C4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6C8F-1587-464E-A47D-D916BF800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BLSoundHeritage/status/1015231176674594816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sky&#10;&#10;Description automatically generated">
            <a:extLst>
              <a:ext uri="{FF2B5EF4-FFF2-40B4-BE49-F238E27FC236}">
                <a16:creationId xmlns:a16="http://schemas.microsoft.com/office/drawing/2014/main" id="{35526DC9-08F6-48FB-BA49-84620DAF4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89" y="0"/>
            <a:ext cx="1227037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C7349C-F03B-44B2-B527-9C00117F84B0}"/>
              </a:ext>
            </a:extLst>
          </p:cNvPr>
          <p:cNvSpPr/>
          <p:nvPr/>
        </p:nvSpPr>
        <p:spPr>
          <a:xfrm>
            <a:off x="-137808" y="-12150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0703B-8BD9-4F67-ABBD-40EDE8618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7DF282-807F-41E5-BEAF-28828FFCD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16DC030C-CB2E-4767-A680-6C10C70FAC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4EF20-3469-4657-AAA3-DD907EDDEEF4}"/>
              </a:ext>
            </a:extLst>
          </p:cNvPr>
          <p:cNvSpPr txBox="1"/>
          <p:nvPr/>
        </p:nvSpPr>
        <p:spPr>
          <a:xfrm>
            <a:off x="995939" y="3689633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Tom Ruane | BISA 2018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3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5" y="262659"/>
            <a:ext cx="897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Digitisation &amp; delivery | studio build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9FA80-9489-4DD6-8F91-5B26BF15A605}"/>
              </a:ext>
            </a:extLst>
          </p:cNvPr>
          <p:cNvSpPr txBox="1"/>
          <p:nvPr/>
        </p:nvSpPr>
        <p:spPr>
          <a:xfrm>
            <a:off x="529970" y="1233634"/>
            <a:ext cx="556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 descr="A picture containing indoor, floor, table, wall&#10;&#10;Description automatically generated">
            <a:extLst>
              <a:ext uri="{FF2B5EF4-FFF2-40B4-BE49-F238E27FC236}">
                <a16:creationId xmlns:a16="http://schemas.microsoft.com/office/drawing/2014/main" id="{081F8BE7-533F-41C8-B9E6-F7D56C6EFD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619" y="1498493"/>
            <a:ext cx="7106762" cy="399755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320DC-48BC-428F-AE04-91E9E114919E}"/>
              </a:ext>
            </a:extLst>
          </p:cNvPr>
          <p:cNvSpPr txBox="1"/>
          <p:nvPr/>
        </p:nvSpPr>
        <p:spPr>
          <a:xfrm>
            <a:off x="2542619" y="5139209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University of Leicester</a:t>
            </a:r>
          </a:p>
        </p:txBody>
      </p:sp>
    </p:spTree>
    <p:extLst>
      <p:ext uri="{BB962C8B-B14F-4D97-AF65-F5344CB8AC3E}">
        <p14:creationId xmlns:p14="http://schemas.microsoft.com/office/powerpoint/2010/main" val="227343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5" y="262659"/>
            <a:ext cx="897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Digitisation &amp; delivery | studio build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9FA80-9489-4DD6-8F91-5B26BF15A605}"/>
              </a:ext>
            </a:extLst>
          </p:cNvPr>
          <p:cNvSpPr txBox="1"/>
          <p:nvPr/>
        </p:nvSpPr>
        <p:spPr>
          <a:xfrm>
            <a:off x="529970" y="1233634"/>
            <a:ext cx="556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desk with a computer&#10;&#10;Description automatically generated">
            <a:extLst>
              <a:ext uri="{FF2B5EF4-FFF2-40B4-BE49-F238E27FC236}">
                <a16:creationId xmlns:a16="http://schemas.microsoft.com/office/drawing/2014/main" id="{4501A79D-86B0-4D83-AD72-790B96B93A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32" y="1870101"/>
            <a:ext cx="5250812" cy="295358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7" name="Picture 6" descr="A desk with a computer&#10;&#10;Description automatically generated">
            <a:extLst>
              <a:ext uri="{FF2B5EF4-FFF2-40B4-BE49-F238E27FC236}">
                <a16:creationId xmlns:a16="http://schemas.microsoft.com/office/drawing/2014/main" id="{18BBB7B0-B824-4550-998D-F0F649BEC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563" y="1874690"/>
            <a:ext cx="5250813" cy="295358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45C27-8484-4E2D-B911-662AE133BCD0}"/>
              </a:ext>
            </a:extLst>
          </p:cNvPr>
          <p:cNvSpPr txBox="1"/>
          <p:nvPr/>
        </p:nvSpPr>
        <p:spPr>
          <a:xfrm>
            <a:off x="436732" y="4471435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Library of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320DC-48BC-428F-AE04-91E9E114919E}"/>
              </a:ext>
            </a:extLst>
          </p:cNvPr>
          <p:cNvSpPr txBox="1"/>
          <p:nvPr/>
        </p:nvSpPr>
        <p:spPr>
          <a:xfrm>
            <a:off x="6329563" y="4471435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University of Leicester</a:t>
            </a:r>
          </a:p>
        </p:txBody>
      </p:sp>
    </p:spTree>
    <p:extLst>
      <p:ext uri="{BB962C8B-B14F-4D97-AF65-F5344CB8AC3E}">
        <p14:creationId xmlns:p14="http://schemas.microsoft.com/office/powerpoint/2010/main" val="134174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5" y="262659"/>
            <a:ext cx="891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Digitisation &amp; delivery | secure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9FA80-9489-4DD6-8F91-5B26BF15A605}"/>
              </a:ext>
            </a:extLst>
          </p:cNvPr>
          <p:cNvSpPr txBox="1"/>
          <p:nvPr/>
        </p:nvSpPr>
        <p:spPr>
          <a:xfrm>
            <a:off x="529970" y="1233634"/>
            <a:ext cx="587808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All digitised content to be archived at the British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Secure network required to deliver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Upload schedule to reduce network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Hubs able to access BL network to complete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B2AAF-FE52-427E-8C2B-9FDDD98758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772" y="945276"/>
            <a:ext cx="4052172" cy="484516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98737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86050F-AFFA-4886-B0FB-BA0D8BFE8C26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864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Digitisation &amp; delivery | next steps…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9FA80-9489-4DD6-8F91-5B26BF15A605}"/>
              </a:ext>
            </a:extLst>
          </p:cNvPr>
          <p:cNvSpPr txBox="1"/>
          <p:nvPr/>
        </p:nvSpPr>
        <p:spPr>
          <a:xfrm>
            <a:off x="529970" y="1233634"/>
            <a:ext cx="7769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Project staff in 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Prioritise collections for digitisation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Cataloguing and digitisation workflow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Establish relationships with collection 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Ongoing training &amp; advice</a:t>
            </a:r>
          </a:p>
        </p:txBody>
      </p:sp>
    </p:spTree>
    <p:extLst>
      <p:ext uri="{BB962C8B-B14F-4D97-AF65-F5344CB8AC3E}">
        <p14:creationId xmlns:p14="http://schemas.microsoft.com/office/powerpoint/2010/main" val="15062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51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E66E4-3BDA-4B1F-930C-1431B0C16697}"/>
              </a:ext>
            </a:extLst>
          </p:cNvPr>
          <p:cNvSpPr txBox="1"/>
          <p:nvPr/>
        </p:nvSpPr>
        <p:spPr>
          <a:xfrm>
            <a:off x="529971" y="1057035"/>
            <a:ext cx="1166202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challenges of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setting up an audio preservation studio for Unlocking Our Sound Heritage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Digitisation &amp; delivery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1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962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Our Aim | regional partners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E66E4-3BDA-4B1F-930C-1431B0C16697}"/>
              </a:ext>
            </a:extLst>
          </p:cNvPr>
          <p:cNvSpPr txBox="1"/>
          <p:nvPr/>
        </p:nvSpPr>
        <p:spPr>
          <a:xfrm>
            <a:off x="529971" y="1073410"/>
            <a:ext cx="55660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Archives+, Manchester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Bristol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London Metropolitan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Keep, Brighton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National Museum Northern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National Library of Scotland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National Library of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Norfolk Records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University of Leicester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Tyne &amp; Wear Archives &amp; Museums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E4C6FFE8-39BB-4ED9-9F2F-234825858E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818" y="617837"/>
            <a:ext cx="3720154" cy="499273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4125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98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Our Aim | preserving regional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E66E4-3BDA-4B1F-930C-1431B0C16697}"/>
              </a:ext>
            </a:extLst>
          </p:cNvPr>
          <p:cNvSpPr txBox="1"/>
          <p:nvPr/>
        </p:nvSpPr>
        <p:spPr>
          <a:xfrm>
            <a:off x="529971" y="1233634"/>
            <a:ext cx="8235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Project aim to digitise 160,000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British Library to digitise 110,000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Regional partners to digitise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50,000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7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5" y="262659"/>
            <a:ext cx="893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Preparation | selecting a studio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9054B-0C3E-44BC-B73E-F403AA9678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13" y="1608918"/>
            <a:ext cx="6882573" cy="409453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4A2049-B7B5-4E84-AC1A-013EB0C413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563" y="1020634"/>
            <a:ext cx="2630986" cy="467730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2744B-3965-4936-BF9A-36FD5C5DC427}"/>
              </a:ext>
            </a:extLst>
          </p:cNvPr>
          <p:cNvSpPr txBox="1"/>
          <p:nvPr/>
        </p:nvSpPr>
        <p:spPr>
          <a:xfrm>
            <a:off x="621313" y="5363295"/>
            <a:ext cx="420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Library of Wales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34303-D30C-4215-A67A-0F90FF68A741}"/>
              </a:ext>
            </a:extLst>
          </p:cNvPr>
          <p:cNvSpPr txBox="1"/>
          <p:nvPr/>
        </p:nvSpPr>
        <p:spPr>
          <a:xfrm>
            <a:off x="8267873" y="5363295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Tyne &amp; Wear</a:t>
            </a:r>
          </a:p>
        </p:txBody>
      </p:sp>
    </p:spTree>
    <p:extLst>
      <p:ext uri="{BB962C8B-B14F-4D97-AF65-F5344CB8AC3E}">
        <p14:creationId xmlns:p14="http://schemas.microsoft.com/office/powerpoint/2010/main" val="278967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958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Preparation | sourcing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233634"/>
            <a:ext cx="556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C9D406-D4DE-4A36-8270-601D6EAFDF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59" y="1486704"/>
            <a:ext cx="6121852" cy="408123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75814-A51C-4D5C-AE01-549598BCC3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022" y="1112740"/>
            <a:ext cx="2959050" cy="44551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62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958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Preparation | sourcing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908990"/>
            <a:ext cx="55660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Windows PC running </a:t>
            </a:r>
            <a:r>
              <a:rPr lang="en-GB" dirty="0" err="1">
                <a:latin typeface="Century Gothic" panose="020B0502020202020204" pitchFamily="34" charset="0"/>
              </a:rPr>
              <a:t>Wavelab</a:t>
            </a: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Prism Titan ADA converter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Cassette deck (x2)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¼” tape machine (x2)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DAT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entury Gothic" panose="020B0502020202020204" pitchFamily="34" charset="0"/>
              </a:rPr>
              <a:t>MiniDisc</a:t>
            </a:r>
            <a:r>
              <a:rPr lang="en-GB" dirty="0">
                <a:latin typeface="Century Gothic" panose="020B0502020202020204" pitchFamily="34" charset="0"/>
              </a:rPr>
              <a:t> ripper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entury Gothic" panose="020B0502020202020204" pitchFamily="34" charset="0"/>
              </a:rPr>
              <a:t>Rotel</a:t>
            </a:r>
            <a:r>
              <a:rPr lang="en-GB" dirty="0">
                <a:latin typeface="Century Gothic" panose="020B0502020202020204" pitchFamily="34" charset="0"/>
              </a:rPr>
              <a:t>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B&amp;W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BBB6B-6EAE-44DF-9699-5216759AE7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02" y="1807215"/>
            <a:ext cx="7447727" cy="341725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92849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110151" y="-1480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5" y="262659"/>
            <a:ext cx="816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Preparation | equipment testing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A83C49-9CA2-40C4-897E-C2BF448B1E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67" y="1633932"/>
            <a:ext cx="6485986" cy="410132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4" name="Picture 3" descr="A desk with a computer&#10;&#10;Description automatically generated">
            <a:extLst>
              <a:ext uri="{FF2B5EF4-FFF2-40B4-BE49-F238E27FC236}">
                <a16:creationId xmlns:a16="http://schemas.microsoft.com/office/drawing/2014/main" id="{A8FEF6A4-C0EA-4131-A335-DE90C27856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586" y="540997"/>
            <a:ext cx="2921773" cy="519426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981AB-E249-43A4-9707-BA554D1BDB58}"/>
              </a:ext>
            </a:extLst>
          </p:cNvPr>
          <p:cNvSpPr txBox="1"/>
          <p:nvPr/>
        </p:nvSpPr>
        <p:spPr>
          <a:xfrm>
            <a:off x="1002567" y="5378422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Studio test build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98069-4511-4A19-A178-A50E92356E6B}"/>
              </a:ext>
            </a:extLst>
          </p:cNvPr>
          <p:cNvSpPr txBox="1"/>
          <p:nvPr/>
        </p:nvSpPr>
        <p:spPr>
          <a:xfrm>
            <a:off x="8264586" y="5371435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Titan ADC testing</a:t>
            </a:r>
          </a:p>
        </p:txBody>
      </p:sp>
    </p:spTree>
    <p:extLst>
      <p:ext uri="{BB962C8B-B14F-4D97-AF65-F5344CB8AC3E}">
        <p14:creationId xmlns:p14="http://schemas.microsoft.com/office/powerpoint/2010/main" val="122897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B1BA97-98DC-4D05-9679-FEA62058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7DF0BB-CD69-4F89-9E5E-DE726C42DFE4}"/>
              </a:ext>
            </a:extLst>
          </p:cNvPr>
          <p:cNvSpPr/>
          <p:nvPr/>
        </p:nvSpPr>
        <p:spPr>
          <a:xfrm>
            <a:off x="-81030" y="-124845"/>
            <a:ext cx="12467613" cy="62707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1A88-299E-4F51-A3B6-D94A10B3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841" y="6209236"/>
            <a:ext cx="905927" cy="52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CBEA-084E-4A2A-8C50-3FC02CA01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439" y="6158977"/>
            <a:ext cx="302533" cy="59320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6C682-5EE5-413A-8BCA-F09232A83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71" y="6390747"/>
            <a:ext cx="2151453" cy="222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B4F3E-642E-4725-AFD2-CCB096B87C66}"/>
              </a:ext>
            </a:extLst>
          </p:cNvPr>
          <p:cNvSpPr txBox="1"/>
          <p:nvPr/>
        </p:nvSpPr>
        <p:spPr>
          <a:xfrm>
            <a:off x="378626" y="262659"/>
            <a:ext cx="102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STXihei" panose="020B0503020204020204" pitchFamily="2" charset="-122"/>
              </a:rPr>
              <a:t>Preparation | shipping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DBA5-0454-44C8-9F67-35278B70E01C}"/>
              </a:ext>
            </a:extLst>
          </p:cNvPr>
          <p:cNvSpPr txBox="1"/>
          <p:nvPr/>
        </p:nvSpPr>
        <p:spPr>
          <a:xfrm>
            <a:off x="529971" y="1158902"/>
            <a:ext cx="5566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 &amp; van!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3773924B-403B-42A1-912D-0699B96DC9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32" y="1725747"/>
            <a:ext cx="3641567" cy="389862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Picture 3" descr="A picture containing truck, car&#10;&#10;Description automatically generated">
            <a:extLst>
              <a:ext uri="{FF2B5EF4-FFF2-40B4-BE49-F238E27FC236}">
                <a16:creationId xmlns:a16="http://schemas.microsoft.com/office/drawing/2014/main" id="{C4C2E166-A517-4ECE-8E5E-278759EC64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44" y="1725747"/>
            <a:ext cx="3317745" cy="38986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436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244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STXihei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British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Ruane</dc:creator>
  <cp:lastModifiedBy>Ranft, Richard</cp:lastModifiedBy>
  <cp:revision>47</cp:revision>
  <dcterms:created xsi:type="dcterms:W3CDTF">2018-10-31T11:49:12Z</dcterms:created>
  <dcterms:modified xsi:type="dcterms:W3CDTF">2018-11-29T17:18:37Z</dcterms:modified>
</cp:coreProperties>
</file>